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3" r:id="rId1"/>
  </p:sldMasterIdLst>
  <p:notesMasterIdLst>
    <p:notesMasterId r:id="rId18"/>
  </p:notesMasterIdLst>
  <p:sldIdLst>
    <p:sldId id="256" r:id="rId2"/>
    <p:sldId id="258" r:id="rId3"/>
    <p:sldId id="272" r:id="rId4"/>
    <p:sldId id="259" r:id="rId5"/>
    <p:sldId id="260" r:id="rId6"/>
    <p:sldId id="261" r:id="rId7"/>
    <p:sldId id="262" r:id="rId8"/>
    <p:sldId id="263" r:id="rId9"/>
    <p:sldId id="273" r:id="rId10"/>
    <p:sldId id="274" r:id="rId11"/>
    <p:sldId id="266" r:id="rId12"/>
    <p:sldId id="267" r:id="rId13"/>
    <p:sldId id="268" r:id="rId14"/>
    <p:sldId id="269" r:id="rId15"/>
    <p:sldId id="271"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C2CDCAD1-158B-8746-A4E2-1DEA4FCDFF1A}">
          <p14:sldIdLst>
            <p14:sldId id="256"/>
          </p14:sldIdLst>
        </p14:section>
        <p14:section name="Introduction" id="{243DE973-D38D-0549-B174-21AFD8E0FD3D}">
          <p14:sldIdLst>
            <p14:sldId id="258"/>
            <p14:sldId id="272"/>
            <p14:sldId id="259"/>
            <p14:sldId id="260"/>
            <p14:sldId id="261"/>
          </p14:sldIdLst>
        </p14:section>
        <p14:section name="Findings" id="{FEECAC2E-56C1-E844-8C35-31ECE7E3B22E}">
          <p14:sldIdLst>
            <p14:sldId id="262"/>
            <p14:sldId id="263"/>
            <p14:sldId id="273"/>
            <p14:sldId id="274"/>
            <p14:sldId id="266"/>
            <p14:sldId id="267"/>
          </p14:sldIdLst>
        </p14:section>
        <p14:section name="Challenges" id="{9BDA3BC1-48C3-FC45-9737-3E0F33C8CF18}">
          <p14:sldIdLst>
            <p14:sldId id="268"/>
            <p14:sldId id="269"/>
            <p14:sldId id="271"/>
          </p14:sldIdLst>
        </p14:section>
        <p14:section name="Questions?" id="{16146EB3-21A3-924B-B0D4-982C94ACA1C7}">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8"/>
    <p:restoredTop sz="85362"/>
  </p:normalViewPr>
  <p:slideViewPr>
    <p:cSldViewPr snapToGrid="0" snapToObjects="1">
      <p:cViewPr varScale="1">
        <p:scale>
          <a:sx n="82" d="100"/>
          <a:sy n="82" d="100"/>
        </p:scale>
        <p:origin x="9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C57DC5-1A33-EC4F-AD58-6369CD8E3AAD}" type="datetimeFigureOut">
              <a:rPr lang="en-US" smtClean="0"/>
              <a:t>5/16/17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BD269F-A42F-874B-95A3-852894FBCE0F}" type="slidenum">
              <a:rPr lang="en-US" smtClean="0"/>
              <a:t>‹#›</a:t>
            </a:fld>
            <a:endParaRPr lang="en-US"/>
          </a:p>
        </p:txBody>
      </p:sp>
    </p:spTree>
    <p:extLst>
      <p:ext uri="{BB962C8B-B14F-4D97-AF65-F5344CB8AC3E}">
        <p14:creationId xmlns:p14="http://schemas.microsoft.com/office/powerpoint/2010/main" val="1440024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 everyone.</a:t>
            </a:r>
            <a:r>
              <a:rPr lang="en-US" baseline="0" dirty="0" smtClean="0"/>
              <a:t> My name is Qianye Yang, and I am a second-year public policy student. My project is “Use of Social Media for the </a:t>
            </a:r>
            <a:r>
              <a:rPr lang="en-US" baseline="0" dirty="0" err="1" smtClean="0"/>
              <a:t>MoCo</a:t>
            </a:r>
            <a:r>
              <a:rPr lang="en-US" baseline="0" dirty="0" smtClean="0"/>
              <a:t>, Office of Community Use of Public Facilities”. And the Office is also known as CUPF</a:t>
            </a:r>
            <a:r>
              <a:rPr lang="en-US" baseline="0" dirty="0" smtClean="0"/>
              <a:t>. Even before I start, I would like to say thank you to people who have helped me a lot. Ginny Gong, Liz </a:t>
            </a:r>
            <a:r>
              <a:rPr lang="en-US" baseline="0" dirty="0" err="1" smtClean="0"/>
              <a:t>Habermann</a:t>
            </a:r>
            <a:r>
              <a:rPr lang="en-US" baseline="0" dirty="0" smtClean="0"/>
              <a:t>, Ron </a:t>
            </a:r>
            <a:r>
              <a:rPr lang="en-US" baseline="0" dirty="0" err="1" smtClean="0"/>
              <a:t>Maxson</a:t>
            </a:r>
            <a:r>
              <a:rPr lang="en-US" baseline="0" dirty="0" smtClean="0"/>
              <a:t> from the Rockville Office, and Eric </a:t>
            </a:r>
            <a:r>
              <a:rPr lang="en-US" baseline="0" dirty="0" err="1" smtClean="0"/>
              <a:t>Rasch</a:t>
            </a:r>
            <a:r>
              <a:rPr lang="en-US" baseline="0" dirty="0" smtClean="0"/>
              <a:t> from Silver Spring Civic Building. </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1</a:t>
            </a:fld>
            <a:endParaRPr lang="en-US"/>
          </a:p>
        </p:txBody>
      </p:sp>
    </p:spTree>
    <p:extLst>
      <p:ext uri="{BB962C8B-B14F-4D97-AF65-F5344CB8AC3E}">
        <p14:creationId xmlns:p14="http://schemas.microsoft.com/office/powerpoint/2010/main" val="1933228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the introduction part, and four topics will be covered.</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2</a:t>
            </a:fld>
            <a:endParaRPr lang="en-US"/>
          </a:p>
        </p:txBody>
      </p:sp>
    </p:spTree>
    <p:extLst>
      <p:ext uri="{BB962C8B-B14F-4D97-AF65-F5344CB8AC3E}">
        <p14:creationId xmlns:p14="http://schemas.microsoft.com/office/powerpoint/2010/main" val="1541591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CUPF issues use permit</a:t>
            </a:r>
            <a:r>
              <a:rPr lang="en-US" baseline="0" dirty="0" smtClean="0"/>
              <a:t> for the community to use public facilities, such as public schools, grass fields, and the Silver Spring Civic Building. The community can use them after the business hours at affordable rates.</a:t>
            </a:r>
          </a:p>
          <a:p>
            <a:r>
              <a:rPr lang="en-US" dirty="0" smtClean="0"/>
              <a:t>CUPF</a:t>
            </a:r>
            <a:r>
              <a:rPr lang="en-US" baseline="0" dirty="0" smtClean="0"/>
              <a:t> implements policies set by ICB, the Interagency Coordinating Board. And the Board is made up of the very prominent members of the County. Some are appointed by the County Executive, and some are designated by the Board of Education, and the County Council. When we think about CUPF’S work, ICB should be a key factor.</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3</a:t>
            </a:fld>
            <a:endParaRPr lang="en-US"/>
          </a:p>
        </p:txBody>
      </p:sp>
    </p:spTree>
    <p:extLst>
      <p:ext uri="{BB962C8B-B14F-4D97-AF65-F5344CB8AC3E}">
        <p14:creationId xmlns:p14="http://schemas.microsoft.com/office/powerpoint/2010/main" val="789821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process of working, CUPF finds it necessary to use social media. First, it wants to deliver information</a:t>
            </a:r>
            <a:r>
              <a:rPr lang="en-US" baseline="0" dirty="0" smtClean="0"/>
              <a:t> timely and frequently to wider users. Now, it has a monthly newsletter, and alerts to the subscribers. But compared to social media, the current two tools cannot meet CUPF’s need.</a:t>
            </a:r>
          </a:p>
          <a:p>
            <a:r>
              <a:rPr lang="en-US" baseline="0" dirty="0" smtClean="0"/>
              <a:t>Second, CUPF wants to reach out to community to dispel misconceptions. Now, many customers think it easy to use county facilities, like booking a seat on an airplane. However, to get things done, CUPF needs to think and do more, such as considering the conditions of a school.</a:t>
            </a:r>
          </a:p>
          <a:p>
            <a:r>
              <a:rPr lang="en-US" dirty="0" smtClean="0"/>
              <a:t>Third, social media also</a:t>
            </a:r>
            <a:r>
              <a:rPr lang="en-US" baseline="0" dirty="0" smtClean="0"/>
              <a:t> makes it possible for CUPF to.</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4</a:t>
            </a:fld>
            <a:endParaRPr lang="en-US"/>
          </a:p>
        </p:txBody>
      </p:sp>
    </p:spTree>
    <p:extLst>
      <p:ext uri="{BB962C8B-B14F-4D97-AF65-F5344CB8AC3E}">
        <p14:creationId xmlns:p14="http://schemas.microsoft.com/office/powerpoint/2010/main" val="1339054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how to do use social media? Here, we have some questions to answer? Such as:</a:t>
            </a:r>
          </a:p>
          <a:p>
            <a:endParaRPr lang="en-US" baseline="0" dirty="0" smtClean="0"/>
          </a:p>
          <a:p>
            <a:r>
              <a:rPr lang="en-US" baseline="0" dirty="0" smtClean="0"/>
              <a:t>And to answer these questions, we did the social media project. It is like a benchmarking study. By looking at how similar jurisdictions use social media, we hope we can learn something.</a:t>
            </a:r>
          </a:p>
          <a:p>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5</a:t>
            </a:fld>
            <a:endParaRPr lang="en-US"/>
          </a:p>
        </p:txBody>
      </p:sp>
    </p:spTree>
    <p:extLst>
      <p:ext uri="{BB962C8B-B14F-4D97-AF65-F5344CB8AC3E}">
        <p14:creationId xmlns:p14="http://schemas.microsoft.com/office/powerpoint/2010/main" val="1300482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need to mention that Fulton County is far from here, but it is included because of the similarity</a:t>
            </a:r>
            <a:r>
              <a:rPr lang="en-US" baseline="0" dirty="0" smtClean="0"/>
              <a:t> in the size and population.</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6</a:t>
            </a:fld>
            <a:endParaRPr lang="en-US"/>
          </a:p>
        </p:txBody>
      </p:sp>
    </p:spTree>
    <p:extLst>
      <p:ext uri="{BB962C8B-B14F-4D97-AF65-F5344CB8AC3E}">
        <p14:creationId xmlns:p14="http://schemas.microsoft.com/office/powerpoint/2010/main" val="1057573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can see, jurisdictions</a:t>
            </a:r>
            <a:r>
              <a:rPr lang="en-US" baseline="0" dirty="0" smtClean="0"/>
              <a:t> use all kinds of social media platforms. Facebook and Twitter are the most common ones. YouTube, possibly in the future, we would like to make some videos in foreign languages for our customers. So, YouTube would make things better.</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8</a:t>
            </a:fld>
            <a:endParaRPr lang="en-US"/>
          </a:p>
        </p:txBody>
      </p:sp>
    </p:spTree>
    <p:extLst>
      <p:ext uri="{BB962C8B-B14F-4D97-AF65-F5344CB8AC3E}">
        <p14:creationId xmlns:p14="http://schemas.microsoft.com/office/powerpoint/2010/main" val="80868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option is similar</a:t>
            </a:r>
            <a:r>
              <a:rPr lang="en-US" baseline="0" dirty="0" smtClean="0"/>
              <a:t> to what we do with the </a:t>
            </a:r>
            <a:r>
              <a:rPr lang="en-US" baseline="0" dirty="0" err="1" smtClean="0"/>
              <a:t>newletter</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9</a:t>
            </a:fld>
            <a:endParaRPr lang="en-US"/>
          </a:p>
        </p:txBody>
      </p:sp>
    </p:spTree>
    <p:extLst>
      <p:ext uri="{BB962C8B-B14F-4D97-AF65-F5344CB8AC3E}">
        <p14:creationId xmlns:p14="http://schemas.microsoft.com/office/powerpoint/2010/main" val="402077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one is what is being done at the civic building, festivals and a lot of topics.</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11</a:t>
            </a:fld>
            <a:endParaRPr lang="en-US"/>
          </a:p>
        </p:txBody>
      </p:sp>
    </p:spTree>
    <p:extLst>
      <p:ext uri="{BB962C8B-B14F-4D97-AF65-F5344CB8AC3E}">
        <p14:creationId xmlns:p14="http://schemas.microsoft.com/office/powerpoint/2010/main" val="662069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That’s my presentation, and thank</a:t>
            </a:r>
            <a:r>
              <a:rPr lang="en-US" baseline="0" dirty="0" smtClean="0"/>
              <a:t> you for listening. Do you have any questions?</a:t>
            </a:r>
            <a:endParaRPr lang="en-US" dirty="0"/>
          </a:p>
        </p:txBody>
      </p:sp>
      <p:sp>
        <p:nvSpPr>
          <p:cNvPr id="4" name="Slide Number Placeholder 3"/>
          <p:cNvSpPr>
            <a:spLocks noGrp="1"/>
          </p:cNvSpPr>
          <p:nvPr>
            <p:ph type="sldNum" sz="quarter" idx="10"/>
          </p:nvPr>
        </p:nvSpPr>
        <p:spPr/>
        <p:txBody>
          <a:bodyPr/>
          <a:lstStyle/>
          <a:p>
            <a:fld id="{A2BD269F-A42F-874B-95A3-852894FBCE0F}" type="slidenum">
              <a:rPr lang="en-US" smtClean="0"/>
              <a:t>16</a:t>
            </a:fld>
            <a:endParaRPr lang="en-US"/>
          </a:p>
        </p:txBody>
      </p:sp>
    </p:spTree>
    <p:extLst>
      <p:ext uri="{BB962C8B-B14F-4D97-AF65-F5344CB8AC3E}">
        <p14:creationId xmlns:p14="http://schemas.microsoft.com/office/powerpoint/2010/main" val="438618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B4C7C95-A5D0-F144-87F9-B8DB7AE9A0EE}" type="datetimeFigureOut">
              <a:rPr lang="en-US" smtClean="0"/>
              <a:t>5/16/17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D1CF4A-5549-E94C-871A-AFD94890F24B}"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4C7C95-A5D0-F144-87F9-B8DB7AE9A0EE}" type="datetimeFigureOut">
              <a:rPr lang="en-US" smtClean="0"/>
              <a:t>5/16/17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4C7C95-A5D0-F144-87F9-B8DB7AE9A0EE}" type="datetimeFigureOut">
              <a:rPr lang="en-US" smtClean="0"/>
              <a:t>5/16/17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D1CF4A-5549-E94C-871A-AFD94890F24B}"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B4C7C95-A5D0-F144-87F9-B8DB7AE9A0EE}" type="datetimeFigureOut">
              <a:rPr lang="en-US" smtClean="0"/>
              <a:t>5/16/17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4C7C95-A5D0-F144-87F9-B8DB7AE9A0EE}" type="datetimeFigureOut">
              <a:rPr lang="en-US" smtClean="0"/>
              <a:t>5/16/17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B4C7C95-A5D0-F144-87F9-B8DB7AE9A0EE}" type="datetimeFigureOut">
              <a:rPr lang="en-US" smtClean="0"/>
              <a:t>5/16/17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B4C7C95-A5D0-F144-87F9-B8DB7AE9A0EE}" type="datetimeFigureOut">
              <a:rPr lang="en-US" smtClean="0"/>
              <a:t>5/16/17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B4C7C95-A5D0-F144-87F9-B8DB7AE9A0EE}" type="datetimeFigureOut">
              <a:rPr lang="en-US" smtClean="0"/>
              <a:t>5/16/17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0D1CF4A-5549-E94C-871A-AFD94890F24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4C7C95-A5D0-F144-87F9-B8DB7AE9A0EE}" type="datetimeFigureOut">
              <a:rPr lang="en-US" smtClean="0"/>
              <a:t>5/16/17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4C7C95-A5D0-F144-87F9-B8DB7AE9A0EE}" type="datetimeFigureOut">
              <a:rPr lang="en-US" smtClean="0"/>
              <a:t>5/16/17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4C7C95-A5D0-F144-87F9-B8DB7AE9A0EE}" type="datetimeFigureOut">
              <a:rPr lang="en-US" smtClean="0"/>
              <a:t>5/16/17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D1CF4A-5549-E94C-871A-AFD94890F24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B4C7C95-A5D0-F144-87F9-B8DB7AE9A0EE}" type="datetimeFigureOut">
              <a:rPr lang="en-US" smtClean="0"/>
              <a:t>5/16/17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0D1CF4A-5549-E94C-871A-AFD94890F24B}"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59112"/>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1491" y="1441017"/>
            <a:ext cx="9864436" cy="2387600"/>
          </a:xfrm>
        </p:spPr>
        <p:txBody>
          <a:bodyPr>
            <a:normAutofit fontScale="90000"/>
          </a:bodyPr>
          <a:lstStyle/>
          <a:p>
            <a:pPr algn="ctr"/>
            <a:r>
              <a:rPr lang="en-US" sz="6000" dirty="0" smtClean="0"/>
              <a:t>Use of Social Media for the </a:t>
            </a:r>
            <a:r>
              <a:rPr lang="en-US" sz="5300" dirty="0" smtClean="0"/>
              <a:t>Montgomery County, </a:t>
            </a:r>
            <a:r>
              <a:rPr lang="en-US" dirty="0" smtClean="0"/>
              <a:t/>
            </a:r>
            <a:br>
              <a:rPr lang="en-US" dirty="0" smtClean="0"/>
            </a:br>
            <a:r>
              <a:rPr lang="en-US" sz="4400" b="1" dirty="0" smtClean="0"/>
              <a:t>Office of Community Use of Public Facilities</a:t>
            </a:r>
            <a:r>
              <a:rPr lang="zh-CN" altLang="en-US" sz="4400" b="1" smtClean="0"/>
              <a:t> </a:t>
            </a:r>
            <a:r>
              <a:rPr lang="en-US" sz="4400" b="1" dirty="0" smtClean="0"/>
              <a:t>(CUPF)</a:t>
            </a:r>
            <a:endParaRPr lang="en-US" sz="4400" b="1" dirty="0"/>
          </a:p>
        </p:txBody>
      </p:sp>
      <p:sp>
        <p:nvSpPr>
          <p:cNvPr id="3" name="Subtitle 2"/>
          <p:cNvSpPr>
            <a:spLocks noGrp="1"/>
          </p:cNvSpPr>
          <p:nvPr>
            <p:ph type="subTitle" idx="1"/>
          </p:nvPr>
        </p:nvSpPr>
        <p:spPr>
          <a:xfrm>
            <a:off x="1524000" y="4558006"/>
            <a:ext cx="9144000" cy="1655762"/>
          </a:xfrm>
        </p:spPr>
        <p:txBody>
          <a:bodyPr/>
          <a:lstStyle/>
          <a:p>
            <a:r>
              <a:rPr lang="en-US" dirty="0" smtClean="0"/>
              <a:t>Qianye Yang</a:t>
            </a:r>
          </a:p>
          <a:p>
            <a:r>
              <a:rPr lang="en-US" dirty="0" smtClean="0"/>
              <a:t>May 16</a:t>
            </a:r>
            <a:r>
              <a:rPr lang="en-US" baseline="30000" dirty="0" smtClean="0"/>
              <a:t>th</a:t>
            </a:r>
            <a:r>
              <a:rPr lang="en-US" dirty="0" smtClean="0"/>
              <a:t> 2017</a:t>
            </a:r>
            <a:endParaRPr lang="en-US" dirty="0"/>
          </a:p>
        </p:txBody>
      </p:sp>
    </p:spTree>
    <p:extLst>
      <p:ext uri="{BB962C8B-B14F-4D97-AF65-F5344CB8AC3E}">
        <p14:creationId xmlns:p14="http://schemas.microsoft.com/office/powerpoint/2010/main" val="814658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961589"/>
            <a:ext cx="10515600" cy="2852737"/>
          </a:xfrm>
        </p:spPr>
        <p:txBody>
          <a:bodyPr/>
          <a:lstStyle/>
          <a:p>
            <a:pPr algn="ctr"/>
            <a:r>
              <a:rPr lang="en-US" dirty="0" smtClean="0"/>
              <a:t>Introduction</a:t>
            </a:r>
            <a:endParaRPr lang="en-US" dirty="0"/>
          </a:p>
        </p:txBody>
      </p:sp>
      <p:sp>
        <p:nvSpPr>
          <p:cNvPr id="3" name="Text Placeholder 2"/>
          <p:cNvSpPr>
            <a:spLocks noGrp="1"/>
          </p:cNvSpPr>
          <p:nvPr>
            <p:ph type="body" idx="1"/>
          </p:nvPr>
        </p:nvSpPr>
        <p:spPr/>
        <p:txBody>
          <a:bodyPr>
            <a:normAutofit fontScale="25000" lnSpcReduction="20000"/>
          </a:bodyPr>
          <a:lstStyle/>
          <a:p>
            <a:r>
              <a:rPr lang="en-US" sz="6400" dirty="0" smtClean="0"/>
              <a:t>CUPF’s role</a:t>
            </a:r>
          </a:p>
          <a:p>
            <a:r>
              <a:rPr lang="en-US" sz="6400" dirty="0" smtClean="0"/>
              <a:t>Need for social media</a:t>
            </a:r>
          </a:p>
          <a:p>
            <a:r>
              <a:rPr lang="en-US" sz="6400" dirty="0" smtClean="0"/>
              <a:t>Research questions</a:t>
            </a:r>
          </a:p>
          <a:p>
            <a:r>
              <a:rPr lang="en-US" sz="6400" dirty="0" smtClean="0"/>
              <a:t>Methodology</a:t>
            </a:r>
          </a:p>
          <a:p>
            <a:endParaRPr lang="en-US" dirty="0" smtClean="0"/>
          </a:p>
        </p:txBody>
      </p:sp>
    </p:spTree>
    <p:extLst>
      <p:ext uri="{BB962C8B-B14F-4D97-AF65-F5344CB8AC3E}">
        <p14:creationId xmlns:p14="http://schemas.microsoft.com/office/powerpoint/2010/main" val="985637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Role of CUPF</a:t>
            </a:r>
            <a:endParaRPr lang="en-US" dirty="0"/>
          </a:p>
        </p:txBody>
      </p:sp>
      <p:sp>
        <p:nvSpPr>
          <p:cNvPr id="3" name="Content Placeholder 2"/>
          <p:cNvSpPr>
            <a:spLocks noGrp="1"/>
          </p:cNvSpPr>
          <p:nvPr>
            <p:ph idx="1"/>
          </p:nvPr>
        </p:nvSpPr>
        <p:spPr/>
        <p:txBody>
          <a:bodyPr/>
          <a:lstStyle/>
          <a:p>
            <a:pPr>
              <a:lnSpc>
                <a:spcPct val="100000"/>
              </a:lnSpc>
              <a:spcBef>
                <a:spcPts val="0"/>
              </a:spcBef>
              <a:spcAft>
                <a:spcPts val="0"/>
              </a:spcAft>
              <a:buClr>
                <a:schemeClr val="bg2">
                  <a:lumMod val="50000"/>
                </a:schemeClr>
              </a:buClr>
              <a:buSzTx/>
              <a:buFont typeface="Wingdings" charset="2"/>
              <a:buChar char="Ø"/>
            </a:pPr>
            <a:r>
              <a:rPr lang="en-US" dirty="0" smtClean="0"/>
              <a:t>  </a:t>
            </a:r>
            <a:r>
              <a:rPr lang="en-US" sz="2400" dirty="0" smtClean="0"/>
              <a:t>CUPF </a:t>
            </a:r>
            <a:r>
              <a:rPr lang="en-US" sz="2400" dirty="0"/>
              <a:t>issues use permits for public access to </a:t>
            </a:r>
            <a:r>
              <a:rPr lang="en-US" sz="2400" dirty="0" smtClean="0"/>
              <a:t>community </a:t>
            </a:r>
            <a:r>
              <a:rPr lang="en-US" sz="2400" dirty="0"/>
              <a:t>facilities at scheduled </a:t>
            </a:r>
            <a:r>
              <a:rPr lang="en-US" sz="2400" dirty="0" smtClean="0"/>
              <a:t>times after business hours, and at affordable rates.</a:t>
            </a:r>
          </a:p>
          <a:p>
            <a:pPr lvl="1">
              <a:lnSpc>
                <a:spcPct val="100000"/>
              </a:lnSpc>
              <a:spcBef>
                <a:spcPts val="0"/>
              </a:spcBef>
              <a:spcAft>
                <a:spcPts val="0"/>
              </a:spcAft>
              <a:buClr>
                <a:schemeClr val="bg2">
                  <a:lumMod val="50000"/>
                </a:schemeClr>
              </a:buClr>
            </a:pPr>
            <a:r>
              <a:rPr lang="en-US" sz="2000" dirty="0" smtClean="0"/>
              <a:t>MoCo Public Schools</a:t>
            </a:r>
          </a:p>
          <a:p>
            <a:pPr lvl="1">
              <a:lnSpc>
                <a:spcPct val="100000"/>
              </a:lnSpc>
              <a:spcBef>
                <a:spcPts val="0"/>
              </a:spcBef>
              <a:spcAft>
                <a:spcPts val="0"/>
              </a:spcAft>
              <a:buClr>
                <a:schemeClr val="bg2">
                  <a:lumMod val="50000"/>
                </a:schemeClr>
              </a:buClr>
            </a:pPr>
            <a:r>
              <a:rPr lang="en-US" sz="2000" dirty="0" smtClean="0"/>
              <a:t>Grass Fields</a:t>
            </a:r>
          </a:p>
          <a:p>
            <a:pPr lvl="1">
              <a:lnSpc>
                <a:spcPct val="100000"/>
              </a:lnSpc>
              <a:spcBef>
                <a:spcPts val="0"/>
              </a:spcBef>
              <a:spcAft>
                <a:spcPts val="0"/>
              </a:spcAft>
              <a:buClr>
                <a:schemeClr val="bg2">
                  <a:lumMod val="50000"/>
                </a:schemeClr>
              </a:buClr>
            </a:pPr>
            <a:r>
              <a:rPr lang="en-US" sz="2000" dirty="0" smtClean="0"/>
              <a:t>Silver Spring Civic Building</a:t>
            </a:r>
          </a:p>
          <a:p>
            <a:pPr lvl="1">
              <a:lnSpc>
                <a:spcPct val="100000"/>
              </a:lnSpc>
              <a:spcBef>
                <a:spcPts val="0"/>
              </a:spcBef>
              <a:spcAft>
                <a:spcPts val="0"/>
              </a:spcAft>
              <a:buClr>
                <a:schemeClr val="bg2">
                  <a:lumMod val="50000"/>
                </a:schemeClr>
              </a:buClr>
            </a:pPr>
            <a:endParaRPr lang="en-US" dirty="0"/>
          </a:p>
          <a:p>
            <a:pPr>
              <a:lnSpc>
                <a:spcPct val="100000"/>
              </a:lnSpc>
              <a:spcBef>
                <a:spcPts val="0"/>
              </a:spcBef>
              <a:spcAft>
                <a:spcPts val="0"/>
              </a:spcAft>
              <a:buClr>
                <a:schemeClr val="bg2">
                  <a:lumMod val="50000"/>
                </a:schemeClr>
              </a:buClr>
              <a:buFont typeface="Wingdings" charset="2"/>
              <a:buChar char="Ø"/>
            </a:pPr>
            <a:r>
              <a:rPr lang="en-US" dirty="0" smtClean="0"/>
              <a:t>  </a:t>
            </a:r>
            <a:r>
              <a:rPr lang="en-US" sz="2400" dirty="0" smtClean="0"/>
              <a:t>CUPF implements policies set by the Interagency Coordinating Board (ICB), which is made up of the very prominent members of the County.</a:t>
            </a:r>
          </a:p>
          <a:p>
            <a:pPr lvl="1">
              <a:lnSpc>
                <a:spcPct val="100000"/>
              </a:lnSpc>
              <a:spcBef>
                <a:spcPts val="0"/>
              </a:spcBef>
              <a:spcAft>
                <a:spcPts val="0"/>
              </a:spcAft>
              <a:buClr>
                <a:schemeClr val="bg2">
                  <a:lumMod val="50000"/>
                </a:schemeClr>
              </a:buClr>
              <a:buSzPct val="55000"/>
              <a:buFont typeface="Courier New" charset="0"/>
              <a:buChar char="o"/>
            </a:pPr>
            <a:r>
              <a:rPr lang="en-US" sz="2000" dirty="0" smtClean="0"/>
              <a:t>County Executive</a:t>
            </a:r>
          </a:p>
          <a:p>
            <a:pPr lvl="1">
              <a:lnSpc>
                <a:spcPct val="100000"/>
              </a:lnSpc>
              <a:spcBef>
                <a:spcPts val="0"/>
              </a:spcBef>
              <a:spcAft>
                <a:spcPts val="0"/>
              </a:spcAft>
              <a:buClr>
                <a:schemeClr val="bg2">
                  <a:lumMod val="50000"/>
                </a:schemeClr>
              </a:buClr>
              <a:buSzPct val="55000"/>
              <a:buFont typeface="Courier New" charset="0"/>
              <a:buChar char="o"/>
            </a:pPr>
            <a:r>
              <a:rPr lang="en-US" sz="2000" dirty="0" smtClean="0"/>
              <a:t>Board of Education</a:t>
            </a:r>
          </a:p>
          <a:p>
            <a:pPr lvl="1">
              <a:lnSpc>
                <a:spcPct val="100000"/>
              </a:lnSpc>
              <a:spcBef>
                <a:spcPts val="0"/>
              </a:spcBef>
              <a:spcAft>
                <a:spcPts val="0"/>
              </a:spcAft>
              <a:buClr>
                <a:schemeClr val="bg2">
                  <a:lumMod val="50000"/>
                </a:schemeClr>
              </a:buClr>
              <a:buSzPct val="55000"/>
              <a:buFont typeface="Courier New" charset="0"/>
              <a:buChar char="o"/>
            </a:pPr>
            <a:r>
              <a:rPr lang="en-US" sz="2000" dirty="0" smtClean="0"/>
              <a:t>County Council</a:t>
            </a:r>
          </a:p>
          <a:p>
            <a:pPr lvl="1">
              <a:lnSpc>
                <a:spcPct val="100000"/>
              </a:lnSpc>
              <a:spcBef>
                <a:spcPts val="0"/>
              </a:spcBef>
              <a:spcAft>
                <a:spcPts val="0"/>
              </a:spcAft>
              <a:buClr>
                <a:schemeClr val="bg2">
                  <a:lumMod val="50000"/>
                </a:schemeClr>
              </a:buClr>
              <a:buSzPct val="60000"/>
              <a:buFont typeface="Courier New" charset="0"/>
              <a:buChar char="o"/>
            </a:pPr>
            <a:endParaRPr lang="en-US" dirty="0"/>
          </a:p>
        </p:txBody>
      </p:sp>
    </p:spTree>
    <p:extLst>
      <p:ext uri="{BB962C8B-B14F-4D97-AF65-F5344CB8AC3E}">
        <p14:creationId xmlns:p14="http://schemas.microsoft.com/office/powerpoint/2010/main" val="138821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Need for Social Media</a:t>
            </a:r>
            <a:endParaRPr lang="en-US" dirty="0"/>
          </a:p>
        </p:txBody>
      </p:sp>
      <p:sp>
        <p:nvSpPr>
          <p:cNvPr id="3" name="Content Placeholder 2"/>
          <p:cNvSpPr>
            <a:spLocks noGrp="1"/>
          </p:cNvSpPr>
          <p:nvPr>
            <p:ph idx="1"/>
          </p:nvPr>
        </p:nvSpPr>
        <p:spPr/>
        <p:txBody>
          <a:bodyPr/>
          <a:lstStyle/>
          <a:p>
            <a:pPr>
              <a:buFont typeface="Wingdings" charset="2"/>
              <a:buChar char="Ø"/>
            </a:pPr>
            <a:r>
              <a:rPr lang="en-US" dirty="0" smtClean="0"/>
              <a:t>  </a:t>
            </a:r>
            <a:r>
              <a:rPr lang="en-US" sz="2400" dirty="0" smtClean="0"/>
              <a:t>Deliver information</a:t>
            </a:r>
          </a:p>
          <a:p>
            <a:pPr lvl="1"/>
            <a:r>
              <a:rPr lang="en-US" sz="2000" dirty="0" smtClean="0"/>
              <a:t>Timely and frequently</a:t>
            </a:r>
          </a:p>
          <a:p>
            <a:pPr lvl="1"/>
            <a:r>
              <a:rPr lang="en-US" sz="2000" dirty="0" smtClean="0"/>
              <a:t>To wider users</a:t>
            </a:r>
          </a:p>
          <a:p>
            <a:pPr>
              <a:buFont typeface="Wingdings" charset="2"/>
              <a:buChar char="Ø"/>
            </a:pPr>
            <a:r>
              <a:rPr lang="en-US" sz="2400" dirty="0" smtClean="0"/>
              <a:t>  Reach out to community</a:t>
            </a:r>
          </a:p>
          <a:p>
            <a:pPr lvl="1">
              <a:buClr>
                <a:schemeClr val="bg2">
                  <a:lumMod val="50000"/>
                </a:schemeClr>
              </a:buClr>
              <a:buSzPct val="55000"/>
              <a:buFont typeface="Courier New" charset="0"/>
              <a:buChar char="o"/>
            </a:pPr>
            <a:r>
              <a:rPr lang="en-US" sz="2200" dirty="0" smtClean="0"/>
              <a:t>Dispel misconceptions</a:t>
            </a:r>
          </a:p>
          <a:p>
            <a:pPr>
              <a:buFont typeface="Wingdings" charset="2"/>
              <a:buChar char="Ø"/>
            </a:pPr>
            <a:r>
              <a:rPr lang="en-US" sz="2400" dirty="0" smtClean="0"/>
              <a:t>  Respond to customers’ inquiries</a:t>
            </a:r>
            <a:r>
              <a:rPr lang="en-US" sz="2400" dirty="0"/>
              <a:t> </a:t>
            </a:r>
            <a:r>
              <a:rPr lang="en-US" sz="2400" dirty="0" smtClean="0"/>
              <a:t>efficiently</a:t>
            </a:r>
            <a:endParaRPr lang="en-US" dirty="0" smtClean="0"/>
          </a:p>
          <a:p>
            <a:pPr lvl="1"/>
            <a:endParaRPr lang="en-US" dirty="0" smtClean="0"/>
          </a:p>
          <a:p>
            <a:pPr lvl="1"/>
            <a:endParaRPr lang="en-US" dirty="0" smtClean="0"/>
          </a:p>
          <a:p>
            <a:endParaRPr lang="en-US" dirty="0" smtClean="0"/>
          </a:p>
          <a:p>
            <a:endParaRPr lang="en-US" dirty="0" smtClean="0"/>
          </a:p>
          <a:p>
            <a:pPr lvl="1"/>
            <a:endParaRPr lang="en-US" dirty="0"/>
          </a:p>
        </p:txBody>
      </p:sp>
    </p:spTree>
    <p:extLst>
      <p:ext uri="{BB962C8B-B14F-4D97-AF65-F5344CB8AC3E}">
        <p14:creationId xmlns:p14="http://schemas.microsoft.com/office/powerpoint/2010/main" val="97599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Research Questions</a:t>
            </a:r>
            <a:endParaRPr lang="en-US" dirty="0"/>
          </a:p>
        </p:txBody>
      </p:sp>
      <p:sp>
        <p:nvSpPr>
          <p:cNvPr id="3" name="Content Placeholder 2"/>
          <p:cNvSpPr>
            <a:spLocks noGrp="1"/>
          </p:cNvSpPr>
          <p:nvPr>
            <p:ph idx="1"/>
          </p:nvPr>
        </p:nvSpPr>
        <p:spPr/>
        <p:txBody>
          <a:bodyPr>
            <a:normAutofit/>
          </a:bodyPr>
          <a:lstStyle/>
          <a:p>
            <a:pPr>
              <a:buFont typeface="Wingdings" charset="2"/>
              <a:buChar char="Ø"/>
            </a:pPr>
            <a:r>
              <a:rPr lang="en-US" sz="2400" dirty="0" smtClean="0"/>
              <a:t>  What social media platforms shall we use?</a:t>
            </a:r>
          </a:p>
          <a:p>
            <a:pPr>
              <a:buFont typeface="Wingdings" charset="2"/>
              <a:buChar char="Ø"/>
            </a:pPr>
            <a:r>
              <a:rPr lang="en-US" sz="2400" dirty="0" smtClean="0"/>
              <a:t>  How many employees should be designated towards social media?</a:t>
            </a:r>
          </a:p>
          <a:p>
            <a:pPr>
              <a:buFont typeface="Wingdings" charset="2"/>
              <a:buChar char="Ø"/>
            </a:pPr>
            <a:r>
              <a:rPr lang="en-US" sz="2400" dirty="0" smtClean="0"/>
              <a:t>  How much time is needed per day?</a:t>
            </a:r>
          </a:p>
          <a:p>
            <a:pPr>
              <a:buFont typeface="Wingdings" charset="2"/>
              <a:buChar char="Ø"/>
            </a:pPr>
            <a:r>
              <a:rPr lang="en-US" sz="2400" dirty="0" smtClean="0"/>
              <a:t>  How to improve social media performance? (strategies or tactics)</a:t>
            </a:r>
          </a:p>
          <a:p>
            <a:pPr>
              <a:buFont typeface="Wingdings" charset="2"/>
              <a:buChar char="Ø"/>
            </a:pPr>
            <a:r>
              <a:rPr lang="en-US" sz="2400" dirty="0" smtClean="0"/>
              <a:t>  How to respond to inquiries?</a:t>
            </a:r>
            <a:endParaRPr lang="en-US" sz="2400" dirty="0"/>
          </a:p>
        </p:txBody>
      </p:sp>
    </p:spTree>
    <p:extLst>
      <p:ext uri="{BB962C8B-B14F-4D97-AF65-F5344CB8AC3E}">
        <p14:creationId xmlns:p14="http://schemas.microsoft.com/office/powerpoint/2010/main" val="1748517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Methodology</a:t>
            </a:r>
            <a:endParaRPr lang="en-US" dirty="0"/>
          </a:p>
        </p:txBody>
      </p:sp>
      <p:sp>
        <p:nvSpPr>
          <p:cNvPr id="3" name="Content Placeholder 2"/>
          <p:cNvSpPr>
            <a:spLocks noGrp="1"/>
          </p:cNvSpPr>
          <p:nvPr>
            <p:ph idx="1"/>
          </p:nvPr>
        </p:nvSpPr>
        <p:spPr/>
        <p:txBody>
          <a:bodyPr>
            <a:normAutofit/>
          </a:bodyPr>
          <a:lstStyle/>
          <a:p>
            <a:pPr>
              <a:buFont typeface="Wingdings" charset="2"/>
              <a:buChar char="Ø"/>
            </a:pPr>
            <a:r>
              <a:rPr lang="en-US" sz="2400" dirty="0" smtClean="0"/>
              <a:t>  Interviews</a:t>
            </a:r>
          </a:p>
          <a:p>
            <a:pPr lvl="1"/>
            <a:r>
              <a:rPr lang="en-US" sz="2000" dirty="0" smtClean="0"/>
              <a:t>Fulton County, GA</a:t>
            </a:r>
          </a:p>
          <a:p>
            <a:pPr lvl="1"/>
            <a:r>
              <a:rPr lang="en-US" sz="2000" dirty="0" smtClean="0"/>
              <a:t>DC Public Schools, Montgomery County Public Schools, Baltimore County Public Schools</a:t>
            </a:r>
          </a:p>
          <a:p>
            <a:pPr lvl="1"/>
            <a:r>
              <a:rPr lang="en-US" sz="2000" dirty="0" smtClean="0"/>
              <a:t>Montgomery College</a:t>
            </a:r>
          </a:p>
          <a:p>
            <a:pPr lvl="1"/>
            <a:r>
              <a:rPr lang="en-US" sz="2000" dirty="0" smtClean="0"/>
              <a:t>MoCo, Office of Consumer Protection, Department of Recreation</a:t>
            </a:r>
            <a:endParaRPr lang="en-US" sz="2000" dirty="0"/>
          </a:p>
          <a:p>
            <a:pPr>
              <a:buFont typeface="Wingdings" charset="2"/>
              <a:buChar char="Ø"/>
            </a:pPr>
            <a:r>
              <a:rPr lang="en-US" sz="2400" dirty="0" smtClean="0"/>
              <a:t>  Social media pages (Facebook and Twitter) of the jurisdictions interviewed</a:t>
            </a:r>
          </a:p>
          <a:p>
            <a:pPr>
              <a:buFont typeface="Wingdings" charset="2"/>
              <a:buChar char="Ø"/>
            </a:pPr>
            <a:r>
              <a:rPr lang="en-US" sz="2400" dirty="0" smtClean="0"/>
              <a:t>  Social media policies</a:t>
            </a:r>
          </a:p>
        </p:txBody>
      </p:sp>
    </p:spTree>
    <p:extLst>
      <p:ext uri="{BB962C8B-B14F-4D97-AF65-F5344CB8AC3E}">
        <p14:creationId xmlns:p14="http://schemas.microsoft.com/office/powerpoint/2010/main" val="184834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1850" y="961589"/>
            <a:ext cx="10515600" cy="2852737"/>
          </a:xfrm>
        </p:spPr>
        <p:txBody>
          <a:bodyPr/>
          <a:lstStyle/>
          <a:p>
            <a:pPr algn="ctr"/>
            <a:r>
              <a:rPr lang="en-US" dirty="0" smtClean="0"/>
              <a:t>Findings</a:t>
            </a:r>
            <a:endParaRPr lang="en-US" dirty="0"/>
          </a:p>
        </p:txBody>
      </p:sp>
      <p:sp>
        <p:nvSpPr>
          <p:cNvPr id="3" name="Text Placeholder 2"/>
          <p:cNvSpPr>
            <a:spLocks noGrp="1"/>
          </p:cNvSpPr>
          <p:nvPr>
            <p:ph type="body" idx="1"/>
          </p:nvPr>
        </p:nvSpPr>
        <p:spPr>
          <a:xfrm>
            <a:off x="1060450" y="4471057"/>
            <a:ext cx="10058400" cy="1143000"/>
          </a:xfrm>
        </p:spPr>
        <p:txBody>
          <a:bodyPr>
            <a:normAutofit fontScale="25000" lnSpcReduction="20000"/>
          </a:bodyPr>
          <a:lstStyle/>
          <a:p>
            <a:r>
              <a:rPr lang="en-US" sz="6400" dirty="0" smtClean="0"/>
              <a:t>Social media platforms to use</a:t>
            </a:r>
          </a:p>
          <a:p>
            <a:r>
              <a:rPr lang="en-US" sz="6400" dirty="0" smtClean="0"/>
              <a:t>Staff designation options</a:t>
            </a:r>
          </a:p>
          <a:p>
            <a:r>
              <a:rPr lang="en-US" sz="6400" dirty="0" smtClean="0"/>
              <a:t>Time needed</a:t>
            </a:r>
          </a:p>
          <a:p>
            <a:r>
              <a:rPr lang="en-US" sz="6400" dirty="0" smtClean="0"/>
              <a:t>Performance Improvement</a:t>
            </a:r>
          </a:p>
          <a:p>
            <a:r>
              <a:rPr lang="en-US" sz="6400" dirty="0" smtClean="0"/>
              <a:t>inquiries or comments responding</a:t>
            </a:r>
            <a:endParaRPr lang="en-US" sz="4400" dirty="0" smtClean="0"/>
          </a:p>
          <a:p>
            <a:endParaRPr lang="en-US" dirty="0"/>
          </a:p>
        </p:txBody>
      </p:sp>
    </p:spTree>
    <p:extLst>
      <p:ext uri="{BB962C8B-B14F-4D97-AF65-F5344CB8AC3E}">
        <p14:creationId xmlns:p14="http://schemas.microsoft.com/office/powerpoint/2010/main" val="16704912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Social Media Platforms to Use</a:t>
            </a:r>
            <a:endParaRPr lang="en-US" dirty="0"/>
          </a:p>
        </p:txBody>
      </p:sp>
      <p:sp>
        <p:nvSpPr>
          <p:cNvPr id="3" name="Content Placeholder 2"/>
          <p:cNvSpPr>
            <a:spLocks noGrp="1"/>
          </p:cNvSpPr>
          <p:nvPr>
            <p:ph idx="1"/>
          </p:nvPr>
        </p:nvSpPr>
        <p:spPr/>
        <p:txBody>
          <a:bodyPr>
            <a:normAutofit/>
          </a:bodyPr>
          <a:lstStyle/>
          <a:p>
            <a:pPr>
              <a:buFont typeface="Wingdings" charset="2"/>
              <a:buChar char="Ø"/>
            </a:pPr>
            <a:r>
              <a:rPr lang="en-US" dirty="0"/>
              <a:t> </a:t>
            </a:r>
            <a:r>
              <a:rPr lang="en-US" dirty="0" smtClean="0"/>
              <a:t> </a:t>
            </a:r>
            <a:r>
              <a:rPr lang="en-US" sz="2400" dirty="0" smtClean="0"/>
              <a:t>Social media platforms used by the jurisdictions interviewed</a:t>
            </a:r>
          </a:p>
          <a:p>
            <a:pPr lvl="1"/>
            <a:r>
              <a:rPr lang="en-US" sz="2000" dirty="0" smtClean="0"/>
              <a:t>Facebook</a:t>
            </a:r>
          </a:p>
          <a:p>
            <a:pPr lvl="1"/>
            <a:r>
              <a:rPr lang="en-US" sz="2000" dirty="0" smtClean="0"/>
              <a:t>Twitter</a:t>
            </a:r>
          </a:p>
          <a:p>
            <a:pPr lvl="1"/>
            <a:r>
              <a:rPr lang="en-US" sz="2000" dirty="0" smtClean="0"/>
              <a:t>Instagram &amp; Flickr &amp; Pinterest (photos, pictures, and flyers)</a:t>
            </a:r>
          </a:p>
          <a:p>
            <a:pPr lvl="1"/>
            <a:r>
              <a:rPr lang="en-US" sz="2000" dirty="0" smtClean="0"/>
              <a:t>Blog (news)</a:t>
            </a:r>
          </a:p>
          <a:p>
            <a:pPr lvl="1"/>
            <a:r>
              <a:rPr lang="en-US" sz="2000" dirty="0" smtClean="0"/>
              <a:t>YouTube (videos)</a:t>
            </a:r>
          </a:p>
          <a:p>
            <a:pPr lvl="1"/>
            <a:endParaRPr lang="en-US" dirty="0"/>
          </a:p>
          <a:p>
            <a:endParaRPr lang="en-US" dirty="0"/>
          </a:p>
          <a:p>
            <a:endParaRPr lang="en-US" dirty="0"/>
          </a:p>
          <a:p>
            <a:endParaRPr lang="en-US" dirty="0"/>
          </a:p>
        </p:txBody>
      </p:sp>
      <p:sp>
        <p:nvSpPr>
          <p:cNvPr id="7" name="Rounded Rectangle 6"/>
          <p:cNvSpPr/>
          <p:nvPr/>
        </p:nvSpPr>
        <p:spPr>
          <a:xfrm>
            <a:off x="1097280" y="2230582"/>
            <a:ext cx="1673629" cy="692727"/>
          </a:xfrm>
          <a:prstGeom prst="round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097279" y="3595879"/>
            <a:ext cx="2416885" cy="456167"/>
          </a:xfrm>
          <a:prstGeom prst="roundRect">
            <a:avLst/>
          </a:prstGeom>
          <a:noFill/>
          <a:ln w="28575">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33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Staff Designation Options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77872149"/>
              </p:ext>
            </p:extLst>
          </p:nvPr>
        </p:nvGraphicFramePr>
        <p:xfrm>
          <a:off x="1096963" y="1953489"/>
          <a:ext cx="10058400" cy="4179720"/>
        </p:xfrm>
        <a:graphic>
          <a:graphicData uri="http://schemas.openxmlformats.org/drawingml/2006/table">
            <a:tbl>
              <a:tblPr firstRow="1" bandRow="1">
                <a:tableStyleId>{9DCAF9ED-07DC-4A11-8D7F-57B35C25682E}</a:tableStyleId>
              </a:tblPr>
              <a:tblGrid>
                <a:gridCol w="981219"/>
                <a:gridCol w="2410691"/>
                <a:gridCol w="4151890"/>
                <a:gridCol w="2514600"/>
              </a:tblGrid>
              <a:tr h="579912">
                <a:tc>
                  <a:txBody>
                    <a:bodyPr/>
                    <a:lstStyle/>
                    <a:p>
                      <a:pPr algn="l"/>
                      <a:r>
                        <a:rPr lang="en-US" dirty="0" smtClean="0"/>
                        <a:t>Options</a:t>
                      </a:r>
                      <a:endParaRPr lang="en-US" dirty="0"/>
                    </a:p>
                  </a:txBody>
                  <a:tcPr anchor="ctr"/>
                </a:tc>
                <a:tc>
                  <a:txBody>
                    <a:bodyPr/>
                    <a:lstStyle/>
                    <a:p>
                      <a:pPr algn="l"/>
                      <a:r>
                        <a:rPr lang="en-US" dirty="0" smtClean="0"/>
                        <a:t>Staff</a:t>
                      </a:r>
                      <a:endParaRPr lang="en-US" dirty="0"/>
                    </a:p>
                  </a:txBody>
                  <a:tcPr anchor="ctr"/>
                </a:tc>
                <a:tc>
                  <a:txBody>
                    <a:bodyPr/>
                    <a:lstStyle/>
                    <a:p>
                      <a:pPr algn="l"/>
                      <a:r>
                        <a:rPr lang="en-US" dirty="0" smtClean="0"/>
                        <a:t>Responsibility</a:t>
                      </a:r>
                      <a:endParaRPr lang="en-US" dirty="0"/>
                    </a:p>
                  </a:txBody>
                  <a:tcPr anchor="ctr"/>
                </a:tc>
                <a:tc>
                  <a:txBody>
                    <a:bodyPr/>
                    <a:lstStyle/>
                    <a:p>
                      <a:pPr algn="l"/>
                      <a:r>
                        <a:rPr lang="en-US" dirty="0" smtClean="0"/>
                        <a:t>Access to the accounts</a:t>
                      </a:r>
                      <a:endParaRPr lang="en-US" dirty="0"/>
                    </a:p>
                  </a:txBody>
                  <a:tcPr anchor="ctr"/>
                </a:tc>
              </a:tr>
              <a:tr h="579912">
                <a:tc rowSpan="2">
                  <a:txBody>
                    <a:bodyPr/>
                    <a:lstStyle/>
                    <a:p>
                      <a:pPr algn="ctr"/>
                      <a:r>
                        <a:rPr lang="en-US" dirty="0" smtClean="0"/>
                        <a:t>1</a:t>
                      </a:r>
                      <a:endParaRPr lang="en-US" dirty="0"/>
                    </a:p>
                  </a:txBody>
                  <a:tcPr anchor="ctr"/>
                </a:tc>
                <a:tc>
                  <a:txBody>
                    <a:bodyPr/>
                    <a:lstStyle/>
                    <a:p>
                      <a:pPr algn="l"/>
                      <a:r>
                        <a:rPr lang="en-US" dirty="0" smtClean="0"/>
                        <a:t>Social media person</a:t>
                      </a:r>
                      <a:endParaRPr lang="en-US" dirty="0"/>
                    </a:p>
                  </a:txBody>
                  <a:tcPr anchor="ctr"/>
                </a:tc>
                <a:tc>
                  <a:txBody>
                    <a:bodyPr/>
                    <a:lstStyle/>
                    <a:p>
                      <a:pPr algn="l"/>
                      <a:r>
                        <a:rPr lang="en-US" dirty="0" smtClean="0"/>
                        <a:t>To post, monitor, and respond</a:t>
                      </a:r>
                      <a:endParaRPr lang="en-US" dirty="0"/>
                    </a:p>
                  </a:txBody>
                  <a:tcPr anchor="ctr"/>
                </a:tc>
                <a:tc>
                  <a:txBody>
                    <a:bodyPr/>
                    <a:lstStyle/>
                    <a:p>
                      <a:pPr algn="ctr"/>
                      <a:r>
                        <a:rPr lang="en-US" dirty="0" smtClean="0"/>
                        <a:t>Yes</a:t>
                      </a:r>
                      <a:endParaRPr lang="en-US" dirty="0"/>
                    </a:p>
                  </a:txBody>
                  <a:tcPr anchor="ctr"/>
                </a:tc>
              </a:tr>
              <a:tr h="579912">
                <a:tc vMerge="1">
                  <a:txBody>
                    <a:bodyPr/>
                    <a:lstStyle/>
                    <a:p>
                      <a:endParaRPr lang="en-US" dirty="0"/>
                    </a:p>
                  </a:txBody>
                  <a:tcPr/>
                </a:tc>
                <a:tc>
                  <a:txBody>
                    <a:bodyPr/>
                    <a:lstStyle/>
                    <a:p>
                      <a:pPr algn="l"/>
                      <a:r>
                        <a:rPr lang="en-US" dirty="0" smtClean="0"/>
                        <a:t>Assistant</a:t>
                      </a:r>
                      <a:endParaRPr lang="en-US" dirty="0"/>
                    </a:p>
                  </a:txBody>
                  <a:tcPr anchor="ctr"/>
                </a:tc>
                <a:tc>
                  <a:txBody>
                    <a:bodyPr/>
                    <a:lstStyle/>
                    <a:p>
                      <a:pPr algn="l"/>
                      <a:r>
                        <a:rPr lang="en-US" dirty="0" smtClean="0"/>
                        <a:t>To help when the social media person cannot do the job timely</a:t>
                      </a:r>
                      <a:endParaRPr lang="en-US" dirty="0"/>
                    </a:p>
                  </a:txBody>
                  <a:tcPr anchor="ctr"/>
                </a:tc>
                <a:tc>
                  <a:txBody>
                    <a:bodyPr/>
                    <a:lstStyle/>
                    <a:p>
                      <a:pPr algn="ctr"/>
                      <a:r>
                        <a:rPr lang="en-US" dirty="0" smtClean="0"/>
                        <a:t>Yes</a:t>
                      </a:r>
                      <a:endParaRPr lang="en-US" dirty="0"/>
                    </a:p>
                  </a:txBody>
                  <a:tcPr anchor="ctr"/>
                </a:tc>
              </a:tr>
              <a:tr h="579912">
                <a:tc rowSpan="2">
                  <a:txBody>
                    <a:bodyPr/>
                    <a:lstStyle/>
                    <a:p>
                      <a:pPr algn="ctr"/>
                      <a:r>
                        <a:rPr lang="en-US" dirty="0" smtClean="0"/>
                        <a:t>2</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Social media person</a:t>
                      </a:r>
                    </a:p>
                  </a:txBody>
                  <a:tcPr anchor="ctr"/>
                </a:tc>
                <a:tc>
                  <a:txBody>
                    <a:bodyPr/>
                    <a:lstStyle/>
                    <a:p>
                      <a:pPr algn="l"/>
                      <a:r>
                        <a:rPr lang="en-US" dirty="0" smtClean="0"/>
                        <a:t>To draft, and</a:t>
                      </a:r>
                      <a:r>
                        <a:rPr lang="en-US" baseline="0" dirty="0" smtClean="0"/>
                        <a:t> monitor</a:t>
                      </a:r>
                      <a:endParaRPr lang="en-US" dirty="0"/>
                    </a:p>
                  </a:txBody>
                  <a:tcPr anchor="ctr"/>
                </a:tc>
                <a:tc>
                  <a:txBody>
                    <a:bodyPr/>
                    <a:lstStyle/>
                    <a:p>
                      <a:pPr algn="ctr"/>
                      <a:r>
                        <a:rPr lang="en-US" dirty="0" smtClean="0"/>
                        <a:t>No</a:t>
                      </a:r>
                      <a:endParaRPr lang="en-US" dirty="0"/>
                    </a:p>
                  </a:txBody>
                  <a:tcPr anchor="ctr"/>
                </a:tc>
              </a:tr>
              <a:tr h="579912">
                <a:tc vMerge="1">
                  <a:txBody>
                    <a:bodyPr/>
                    <a:lstStyle/>
                    <a:p>
                      <a:endParaRPr lang="en-US" dirty="0"/>
                    </a:p>
                  </a:txBody>
                  <a:tcPr/>
                </a:tc>
                <a:tc>
                  <a:txBody>
                    <a:bodyPr/>
                    <a:lstStyle/>
                    <a:p>
                      <a:pPr algn="l"/>
                      <a:r>
                        <a:rPr lang="en-US" dirty="0" smtClean="0"/>
                        <a:t>The</a:t>
                      </a:r>
                      <a:r>
                        <a:rPr lang="en-US" baseline="0" dirty="0" smtClean="0"/>
                        <a:t> current IT staff</a:t>
                      </a:r>
                      <a:endParaRPr lang="en-US" dirty="0"/>
                    </a:p>
                  </a:txBody>
                  <a:tcPr anchor="ctr"/>
                </a:tc>
                <a:tc>
                  <a:txBody>
                    <a:bodyPr/>
                    <a:lstStyle/>
                    <a:p>
                      <a:pPr algn="l"/>
                      <a:r>
                        <a:rPr lang="en-US" dirty="0" smtClean="0"/>
                        <a:t>To</a:t>
                      </a:r>
                      <a:r>
                        <a:rPr lang="en-US" baseline="0" dirty="0" smtClean="0"/>
                        <a:t> </a:t>
                      </a:r>
                      <a:r>
                        <a:rPr lang="en-US" dirty="0" smtClean="0"/>
                        <a:t>check, post, and respond or transfer</a:t>
                      </a:r>
                      <a:endParaRPr lang="en-US" dirty="0"/>
                    </a:p>
                  </a:txBody>
                  <a:tcPr anchor="ctr"/>
                </a:tc>
                <a:tc>
                  <a:txBody>
                    <a:bodyPr/>
                    <a:lstStyle/>
                    <a:p>
                      <a:pPr algn="ctr"/>
                      <a:r>
                        <a:rPr lang="en-US" dirty="0" smtClean="0"/>
                        <a:t>Yes</a:t>
                      </a:r>
                      <a:endParaRPr lang="en-US" dirty="0"/>
                    </a:p>
                  </a:txBody>
                  <a:tcPr anchor="ctr"/>
                </a:tc>
              </a:tr>
              <a:tr h="579912">
                <a:tc rowSpan="2">
                  <a:txBody>
                    <a:bodyPr/>
                    <a:lstStyle/>
                    <a:p>
                      <a:pPr algn="ctr"/>
                      <a:r>
                        <a:rPr lang="en-US" dirty="0" smtClean="0"/>
                        <a:t>3</a:t>
                      </a:r>
                      <a:endParaRPr lang="en-US" dirty="0"/>
                    </a:p>
                  </a:txBody>
                  <a:tcPr anchor="ctr"/>
                </a:tc>
                <a:tc>
                  <a:txBody>
                    <a:bodyPr/>
                    <a:lstStyle/>
                    <a:p>
                      <a:pPr algn="l"/>
                      <a:r>
                        <a:rPr lang="en-US" dirty="0" smtClean="0"/>
                        <a:t>Social media person</a:t>
                      </a:r>
                      <a:endParaRPr lang="en-US" dirty="0"/>
                    </a:p>
                  </a:txBody>
                  <a:tcPr anchor="ctr"/>
                </a:tc>
                <a:tc>
                  <a:txBody>
                    <a:bodyPr/>
                    <a:lstStyle/>
                    <a:p>
                      <a:pPr algn="l"/>
                      <a:r>
                        <a:rPr lang="en-US" dirty="0" smtClean="0"/>
                        <a:t>To provide topics and information, monitor, and respond</a:t>
                      </a:r>
                      <a:endParaRPr lang="en-US" dirty="0"/>
                    </a:p>
                  </a:txBody>
                  <a:tcPr anchor="ctr"/>
                </a:tc>
                <a:tc>
                  <a:txBody>
                    <a:bodyPr/>
                    <a:lstStyle/>
                    <a:p>
                      <a:pPr algn="ctr"/>
                      <a:r>
                        <a:rPr lang="en-US" dirty="0" smtClean="0"/>
                        <a:t>Yes</a:t>
                      </a:r>
                      <a:endParaRPr lang="en-US" dirty="0"/>
                    </a:p>
                  </a:txBody>
                  <a:tcPr anchor="ctr"/>
                </a:tc>
              </a:tr>
              <a:tr h="579912">
                <a:tc vMerge="1">
                  <a:txBody>
                    <a:bodyPr/>
                    <a:lstStyle/>
                    <a:p>
                      <a:endParaRPr lang="en-US" dirty="0"/>
                    </a:p>
                  </a:txBody>
                  <a:tcPr/>
                </a:tc>
                <a:tc>
                  <a:txBody>
                    <a:bodyPr/>
                    <a:lstStyle/>
                    <a:p>
                      <a:pPr algn="l"/>
                      <a:r>
                        <a:rPr lang="en-US" dirty="0" smtClean="0"/>
                        <a:t>Contractor</a:t>
                      </a:r>
                      <a:endParaRPr lang="en-US" dirty="0"/>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To post</a:t>
                      </a:r>
                    </a:p>
                  </a:txBody>
                  <a:tcPr anchor="ctr"/>
                </a:tc>
                <a:tc>
                  <a:txBody>
                    <a:bodyPr/>
                    <a:lstStyle/>
                    <a:p>
                      <a:pPr algn="ctr"/>
                      <a:r>
                        <a:rPr lang="en-US" dirty="0" smtClean="0"/>
                        <a:t>Yes</a:t>
                      </a:r>
                      <a:endParaRPr lang="en-US" dirty="0"/>
                    </a:p>
                  </a:txBody>
                  <a:tcPr anchor="ctr"/>
                </a:tc>
              </a:tr>
            </a:tbl>
          </a:graphicData>
        </a:graphic>
      </p:graphicFrame>
      <p:sp>
        <p:nvSpPr>
          <p:cNvPr id="6" name="Oval 5"/>
          <p:cNvSpPr/>
          <p:nvPr/>
        </p:nvSpPr>
        <p:spPr>
          <a:xfrm>
            <a:off x="1302327" y="2854036"/>
            <a:ext cx="581891" cy="55418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302327" y="4031674"/>
            <a:ext cx="581891" cy="55418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225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Time Needed</a:t>
            </a:r>
          </a:p>
        </p:txBody>
      </p:sp>
      <p:sp>
        <p:nvSpPr>
          <p:cNvPr id="3" name="Content Placeholder 2"/>
          <p:cNvSpPr>
            <a:spLocks noGrp="1"/>
          </p:cNvSpPr>
          <p:nvPr>
            <p:ph idx="1"/>
          </p:nvPr>
        </p:nvSpPr>
        <p:spPr/>
        <p:txBody>
          <a:bodyPr>
            <a:normAutofit/>
          </a:bodyPr>
          <a:lstStyle/>
          <a:p>
            <a:pPr>
              <a:buFont typeface="Wingdings" charset="2"/>
              <a:buChar char="Ø"/>
            </a:pPr>
            <a:r>
              <a:rPr lang="en-US" sz="2400" dirty="0" smtClean="0"/>
              <a:t>  Three to four hours per day</a:t>
            </a:r>
          </a:p>
          <a:p>
            <a:pPr lvl="1">
              <a:buClr>
                <a:schemeClr val="bg2">
                  <a:lumMod val="50000"/>
                </a:schemeClr>
              </a:buClr>
              <a:buSzPct val="55000"/>
              <a:buFont typeface="Courier New" charset="0"/>
              <a:buChar char="o"/>
            </a:pPr>
            <a:r>
              <a:rPr lang="en-US" sz="2000" dirty="0" smtClean="0"/>
              <a:t>DCPS: large amounts of issues to deal with</a:t>
            </a:r>
          </a:p>
          <a:p>
            <a:pPr lvl="1">
              <a:buClr>
                <a:schemeClr val="bg2">
                  <a:lumMod val="50000"/>
                </a:schemeClr>
              </a:buClr>
              <a:buSzPct val="55000"/>
              <a:buFont typeface="Courier New" charset="0"/>
              <a:buChar char="o"/>
            </a:pPr>
            <a:r>
              <a:rPr lang="en-US" sz="2000" dirty="0" smtClean="0"/>
              <a:t>Fulton County: six social media platforms</a:t>
            </a:r>
            <a:endParaRPr lang="en-US" sz="2000" dirty="0"/>
          </a:p>
          <a:p>
            <a:pPr marL="0" indent="0">
              <a:buClr>
                <a:schemeClr val="bg2">
                  <a:lumMod val="50000"/>
                </a:schemeClr>
              </a:buClr>
              <a:buSzPct val="55000"/>
              <a:buNone/>
            </a:pPr>
            <a:endParaRPr lang="en-US" sz="2400" dirty="0" smtClean="0"/>
          </a:p>
          <a:p>
            <a:pPr>
              <a:buClr>
                <a:schemeClr val="bg2">
                  <a:lumMod val="50000"/>
                </a:schemeClr>
              </a:buClr>
              <a:buFont typeface="Wingdings" charset="2"/>
              <a:buChar char="Ø"/>
            </a:pPr>
            <a:r>
              <a:rPr lang="en-US" sz="2400" dirty="0"/>
              <a:t> </a:t>
            </a:r>
            <a:r>
              <a:rPr lang="en-US" sz="2400" dirty="0" smtClean="0"/>
              <a:t> One to two hours per day is the most common situation</a:t>
            </a:r>
            <a:endParaRPr lang="en-US" sz="2400" dirty="0"/>
          </a:p>
        </p:txBody>
      </p:sp>
      <p:sp>
        <p:nvSpPr>
          <p:cNvPr id="4" name="Rounded Rectangle 3"/>
          <p:cNvSpPr/>
          <p:nvPr/>
        </p:nvSpPr>
        <p:spPr>
          <a:xfrm>
            <a:off x="1413162" y="3435927"/>
            <a:ext cx="609601" cy="637309"/>
          </a:xfrm>
          <a:prstGeom prst="round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56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Performance Improvement</a:t>
            </a:r>
            <a:endParaRPr lang="en-US" dirty="0"/>
          </a:p>
        </p:txBody>
      </p:sp>
      <p:sp>
        <p:nvSpPr>
          <p:cNvPr id="3" name="Content Placeholder 2"/>
          <p:cNvSpPr>
            <a:spLocks noGrp="1"/>
          </p:cNvSpPr>
          <p:nvPr>
            <p:ph idx="1"/>
          </p:nvPr>
        </p:nvSpPr>
        <p:spPr/>
        <p:txBody>
          <a:bodyPr>
            <a:noAutofit/>
          </a:bodyPr>
          <a:lstStyle/>
          <a:p>
            <a:pPr>
              <a:buFont typeface="Wingdings" charset="2"/>
              <a:buChar char="Ø"/>
            </a:pPr>
            <a:r>
              <a:rPr lang="en-US" sz="1400" dirty="0" smtClean="0"/>
              <a:t>  </a:t>
            </a:r>
            <a:r>
              <a:rPr lang="en-US" sz="1600" dirty="0"/>
              <a:t>M</a:t>
            </a:r>
            <a:r>
              <a:rPr lang="en-US" sz="1600" dirty="0" smtClean="0"/>
              <a:t>ake more people know the Office’s social media pages:</a:t>
            </a:r>
          </a:p>
          <a:p>
            <a:pPr lvl="1"/>
            <a:r>
              <a:rPr lang="en-US" sz="1400" dirty="0" smtClean="0"/>
              <a:t>Add linkages to the pages </a:t>
            </a:r>
          </a:p>
          <a:p>
            <a:pPr lvl="2"/>
            <a:r>
              <a:rPr lang="en-US" sz="1200" dirty="0"/>
              <a:t>O</a:t>
            </a:r>
            <a:r>
              <a:rPr lang="en-US" sz="1200" dirty="0" smtClean="0"/>
              <a:t>n the Office’s website</a:t>
            </a:r>
          </a:p>
          <a:p>
            <a:pPr lvl="2"/>
            <a:r>
              <a:rPr lang="en-US" sz="1200" dirty="0"/>
              <a:t>I</a:t>
            </a:r>
            <a:r>
              <a:rPr lang="en-US" sz="1200" dirty="0" smtClean="0"/>
              <a:t>n employee’s email signature</a:t>
            </a:r>
          </a:p>
          <a:p>
            <a:pPr>
              <a:buFont typeface="Wingdings" charset="2"/>
              <a:buChar char="Ø"/>
            </a:pPr>
            <a:r>
              <a:rPr lang="en-US" sz="1600" dirty="0" smtClean="0"/>
              <a:t>  Keep posting contents frequently with quality</a:t>
            </a:r>
          </a:p>
          <a:p>
            <a:pPr lvl="1"/>
            <a:r>
              <a:rPr lang="en-US" sz="1400" dirty="0" smtClean="0"/>
              <a:t>Make use of ”events”</a:t>
            </a:r>
          </a:p>
          <a:p>
            <a:pPr lvl="2"/>
            <a:r>
              <a:rPr lang="en-US" sz="1200" dirty="0" smtClean="0"/>
              <a:t>Festivals, trends on social media, or add “#”</a:t>
            </a:r>
          </a:p>
          <a:p>
            <a:pPr lvl="1"/>
            <a:r>
              <a:rPr lang="en-US" sz="1400" dirty="0" smtClean="0"/>
              <a:t>Check before posting</a:t>
            </a:r>
          </a:p>
          <a:p>
            <a:pPr>
              <a:buFont typeface="Wingdings" charset="2"/>
              <a:buChar char="Ø"/>
            </a:pPr>
            <a:r>
              <a:rPr lang="en-US" sz="1600" dirty="0" smtClean="0"/>
              <a:t>  Evaluate the performance bi-weekly or monthly</a:t>
            </a:r>
          </a:p>
          <a:p>
            <a:pPr lvl="1"/>
            <a:r>
              <a:rPr lang="en-US" sz="1400" dirty="0" smtClean="0"/>
              <a:t>What kind of posts gain more “likes”, “shares”, “comments” and “reaches”</a:t>
            </a:r>
          </a:p>
          <a:p>
            <a:pPr lvl="2"/>
            <a:r>
              <a:rPr lang="en-US" sz="1200" dirty="0" smtClean="0"/>
              <a:t>When to post?</a:t>
            </a:r>
          </a:p>
          <a:p>
            <a:pPr lvl="2"/>
            <a:r>
              <a:rPr lang="en-US" sz="1200" dirty="0" smtClean="0"/>
              <a:t>The contents</a:t>
            </a:r>
          </a:p>
          <a:p>
            <a:pPr lvl="1"/>
            <a:r>
              <a:rPr lang="en-US" sz="1400" dirty="0" smtClean="0"/>
              <a:t>Keep increasing the “good” posts</a:t>
            </a:r>
          </a:p>
          <a:p>
            <a:pPr>
              <a:buFont typeface="Wingdings" charset="2"/>
              <a:buChar char="Ø"/>
            </a:pPr>
            <a:r>
              <a:rPr lang="en-US" sz="1600" dirty="0"/>
              <a:t> </a:t>
            </a:r>
            <a:r>
              <a:rPr lang="en-US" sz="1600" dirty="0" smtClean="0"/>
              <a:t> Set quantitative goals to increase followers</a:t>
            </a:r>
          </a:p>
          <a:p>
            <a:pPr lvl="1">
              <a:buSzPct val="55000"/>
              <a:buFont typeface="Courier New" charset="0"/>
              <a:buChar char="o"/>
            </a:pPr>
            <a:r>
              <a:rPr lang="en-US" sz="1400" dirty="0" smtClean="0"/>
              <a:t> annual and monthly</a:t>
            </a:r>
            <a:endParaRPr lang="en-US" sz="1400" dirty="0"/>
          </a:p>
        </p:txBody>
      </p:sp>
      <p:sp>
        <p:nvSpPr>
          <p:cNvPr id="4" name="TextBox 3"/>
          <p:cNvSpPr txBox="1"/>
          <p:nvPr/>
        </p:nvSpPr>
        <p:spPr>
          <a:xfrm>
            <a:off x="1882588" y="684903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96556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Respond to Inquiries</a:t>
            </a:r>
            <a:endParaRPr lang="en-US" dirty="0"/>
          </a:p>
        </p:txBody>
      </p:sp>
      <p:sp>
        <p:nvSpPr>
          <p:cNvPr id="3" name="Content Placeholder 2"/>
          <p:cNvSpPr>
            <a:spLocks noGrp="1"/>
          </p:cNvSpPr>
          <p:nvPr>
            <p:ph idx="1"/>
          </p:nvPr>
        </p:nvSpPr>
        <p:spPr/>
        <p:txBody>
          <a:bodyPr>
            <a:normAutofit/>
          </a:bodyPr>
          <a:lstStyle/>
          <a:p>
            <a:pPr>
              <a:buFont typeface="Wingdings" charset="2"/>
              <a:buChar char="Ø"/>
            </a:pPr>
            <a:r>
              <a:rPr lang="en-US" dirty="0" smtClean="0"/>
              <a:t>  </a:t>
            </a:r>
            <a:r>
              <a:rPr lang="en-US" sz="2800" dirty="0" smtClean="0"/>
              <a:t>The way to respond varies</a:t>
            </a:r>
          </a:p>
          <a:p>
            <a:pPr lvl="1">
              <a:buSzPct val="55000"/>
              <a:buFont typeface="Courier New" charset="0"/>
              <a:buChar char="o"/>
            </a:pPr>
            <a:r>
              <a:rPr lang="en-US" sz="2400" dirty="0" smtClean="0"/>
              <a:t>Respond directly via social media</a:t>
            </a:r>
          </a:p>
          <a:p>
            <a:pPr lvl="2"/>
            <a:r>
              <a:rPr lang="en-US" sz="1800" dirty="0" smtClean="0"/>
              <a:t>A form for customers to fill in</a:t>
            </a:r>
          </a:p>
          <a:p>
            <a:pPr lvl="2"/>
            <a:r>
              <a:rPr lang="en-US" sz="1800" dirty="0" smtClean="0"/>
              <a:t>Employee’s contact information</a:t>
            </a:r>
          </a:p>
          <a:p>
            <a:pPr lvl="1">
              <a:buSzPct val="55000"/>
              <a:buFont typeface="Courier New" charset="0"/>
              <a:buChar char="o"/>
            </a:pPr>
            <a:r>
              <a:rPr lang="en-US" sz="2400" dirty="0" smtClean="0"/>
              <a:t>Reply with “Thank you for the inquiry” +  related staff’s title or name + phone number or email address</a:t>
            </a:r>
          </a:p>
          <a:p>
            <a:endParaRPr lang="en-US" dirty="0"/>
          </a:p>
        </p:txBody>
      </p:sp>
    </p:spTree>
    <p:extLst>
      <p:ext uri="{BB962C8B-B14F-4D97-AF65-F5344CB8AC3E}">
        <p14:creationId xmlns:p14="http://schemas.microsoft.com/office/powerpoint/2010/main" val="131137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1850" y="961589"/>
            <a:ext cx="10515600" cy="2852737"/>
          </a:xfrm>
        </p:spPr>
        <p:txBody>
          <a:bodyPr/>
          <a:lstStyle/>
          <a:p>
            <a:pPr algn="ctr"/>
            <a:r>
              <a:rPr lang="en-US" dirty="0" smtClean="0"/>
              <a:t>Challenges</a:t>
            </a:r>
            <a:endParaRPr lang="en-US" dirty="0"/>
          </a:p>
        </p:txBody>
      </p:sp>
      <p:sp>
        <p:nvSpPr>
          <p:cNvPr id="3" name="Text Placeholder 2"/>
          <p:cNvSpPr>
            <a:spLocks noGrp="1"/>
          </p:cNvSpPr>
          <p:nvPr>
            <p:ph type="body" idx="1"/>
          </p:nvPr>
        </p:nvSpPr>
        <p:spPr/>
        <p:txBody>
          <a:bodyPr>
            <a:normAutofit/>
          </a:bodyPr>
          <a:lstStyle/>
          <a:p>
            <a:r>
              <a:rPr lang="en-US" sz="2000" dirty="0" smtClean="0"/>
              <a:t>How to deal with some public comments?</a:t>
            </a:r>
          </a:p>
          <a:p>
            <a:r>
              <a:rPr lang="en-US" sz="2000" dirty="0" smtClean="0"/>
              <a:t>Whom are we speaking for?</a:t>
            </a:r>
            <a:endParaRPr lang="en-US" sz="2000" dirty="0"/>
          </a:p>
        </p:txBody>
      </p:sp>
    </p:spTree>
    <p:extLst>
      <p:ext uri="{BB962C8B-B14F-4D97-AF65-F5344CB8AC3E}">
        <p14:creationId xmlns:p14="http://schemas.microsoft.com/office/powerpoint/2010/main" val="1542016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Public Comments on Social Media</a:t>
            </a:r>
            <a:endParaRPr lang="en-US" dirty="0"/>
          </a:p>
        </p:txBody>
      </p:sp>
      <p:sp>
        <p:nvSpPr>
          <p:cNvPr id="3" name="Content Placeholder 2"/>
          <p:cNvSpPr>
            <a:spLocks noGrp="1"/>
          </p:cNvSpPr>
          <p:nvPr>
            <p:ph idx="1"/>
          </p:nvPr>
        </p:nvSpPr>
        <p:spPr/>
        <p:txBody>
          <a:bodyPr>
            <a:normAutofit/>
          </a:bodyPr>
          <a:lstStyle/>
          <a:p>
            <a:pPr>
              <a:buFont typeface="Wingdings" charset="2"/>
              <a:buChar char="Ø"/>
            </a:pPr>
            <a:r>
              <a:rPr lang="en-US" sz="2400" dirty="0" smtClean="0"/>
              <a:t>  Negative comments or complaints are totally fine</a:t>
            </a:r>
          </a:p>
          <a:p>
            <a:pPr>
              <a:buFont typeface="Wingdings" charset="2"/>
              <a:buChar char="Ø"/>
            </a:pPr>
            <a:r>
              <a:rPr lang="en-US" sz="2400" dirty="0" smtClean="0"/>
              <a:t>  </a:t>
            </a:r>
            <a:r>
              <a:rPr lang="en-US" sz="2400" dirty="0" smtClean="0"/>
              <a:t>Concern I </a:t>
            </a:r>
            <a:r>
              <a:rPr lang="en-US" sz="2400" dirty="0" smtClean="0"/>
              <a:t>some issues are beyond CUPF’s control</a:t>
            </a:r>
          </a:p>
          <a:p>
            <a:pPr lvl="1"/>
            <a:r>
              <a:rPr lang="en-US" sz="2000" dirty="0" smtClean="0"/>
              <a:t>CUPF depends on school site staff to do what needs to be done</a:t>
            </a:r>
          </a:p>
          <a:p>
            <a:pPr>
              <a:buFont typeface="Wingdings" charset="2"/>
              <a:buChar char="Ø"/>
            </a:pPr>
            <a:r>
              <a:rPr lang="en-US" sz="2200" dirty="0" smtClean="0"/>
              <a:t>  </a:t>
            </a:r>
            <a:r>
              <a:rPr lang="en-US" sz="2400" dirty="0" smtClean="0"/>
              <a:t>Concern II: CUPF </a:t>
            </a:r>
            <a:r>
              <a:rPr lang="en-US" sz="2400" dirty="0"/>
              <a:t>responses need to be sensitive to interests of many </a:t>
            </a:r>
            <a:r>
              <a:rPr lang="en-US" sz="2400" dirty="0" smtClean="0"/>
              <a:t>stakeholders</a:t>
            </a:r>
          </a:p>
          <a:p>
            <a:pPr lvl="1"/>
            <a:r>
              <a:rPr lang="en-US" sz="2000" dirty="0"/>
              <a:t>S</a:t>
            </a:r>
            <a:r>
              <a:rPr lang="en-US" sz="2000" dirty="0" smtClean="0"/>
              <a:t>ome </a:t>
            </a:r>
            <a:r>
              <a:rPr lang="en-US" sz="2000" dirty="0"/>
              <a:t>responses to issues may be too personal or sensitive to post publicly</a:t>
            </a:r>
            <a:endParaRPr lang="en-US" sz="2000" dirty="0" smtClean="0"/>
          </a:p>
          <a:p>
            <a:pPr lvl="1"/>
            <a:endParaRPr lang="en-US" sz="2000" dirty="0" smtClean="0"/>
          </a:p>
          <a:p>
            <a:pPr>
              <a:buFont typeface="Wingdings" charset="2"/>
              <a:buChar char="Ø"/>
            </a:pPr>
            <a:r>
              <a:rPr lang="en-US" sz="2400" dirty="0" smtClean="0"/>
              <a:t>  Is it possible to screenshot how we answer such kinds of questions and share it on social media</a:t>
            </a:r>
            <a:r>
              <a:rPr lang="en-US" sz="2400" dirty="0" smtClean="0"/>
              <a:t>? A “Q &amp; A” section on social media?</a:t>
            </a:r>
            <a:endParaRPr lang="en-US" sz="2400" dirty="0"/>
          </a:p>
        </p:txBody>
      </p:sp>
    </p:spTree>
    <p:extLst>
      <p:ext uri="{BB962C8B-B14F-4D97-AF65-F5344CB8AC3E}">
        <p14:creationId xmlns:p14="http://schemas.microsoft.com/office/powerpoint/2010/main" val="1492470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Whom Are We Speaking for?</a:t>
            </a:r>
            <a:endParaRPr lang="en-US" dirty="0"/>
          </a:p>
        </p:txBody>
      </p:sp>
      <p:sp>
        <p:nvSpPr>
          <p:cNvPr id="3" name="Content Placeholder 2"/>
          <p:cNvSpPr>
            <a:spLocks noGrp="1"/>
          </p:cNvSpPr>
          <p:nvPr>
            <p:ph idx="1"/>
          </p:nvPr>
        </p:nvSpPr>
        <p:spPr/>
        <p:txBody>
          <a:bodyPr>
            <a:normAutofit/>
          </a:bodyPr>
          <a:lstStyle/>
          <a:p>
            <a:pPr>
              <a:buFont typeface="Wingdings" charset="2"/>
              <a:buChar char="Ø"/>
            </a:pPr>
            <a:r>
              <a:rPr lang="en-US" dirty="0" smtClean="0"/>
              <a:t>  </a:t>
            </a:r>
            <a:r>
              <a:rPr lang="en-US" sz="2400" dirty="0" smtClean="0"/>
              <a:t>So many stakeholders</a:t>
            </a:r>
          </a:p>
          <a:p>
            <a:pPr lvl="1">
              <a:buSzPct val="55000"/>
              <a:buFont typeface="Courier New" charset="0"/>
              <a:buChar char="o"/>
            </a:pPr>
            <a:r>
              <a:rPr lang="en-US" sz="2000" dirty="0" smtClean="0"/>
              <a:t>School staff</a:t>
            </a:r>
          </a:p>
          <a:p>
            <a:pPr lvl="1">
              <a:buSzPct val="55000"/>
              <a:buFont typeface="Courier New" charset="0"/>
              <a:buChar char="o"/>
            </a:pPr>
            <a:r>
              <a:rPr lang="en-US" sz="2000" dirty="0" smtClean="0"/>
              <a:t>More than 5,000 user groups</a:t>
            </a:r>
          </a:p>
          <a:p>
            <a:pPr lvl="1">
              <a:buSzPct val="55000"/>
              <a:buFont typeface="Courier New" charset="0"/>
              <a:buChar char="o"/>
            </a:pPr>
            <a:r>
              <a:rPr lang="en-US" sz="2000" dirty="0" smtClean="0"/>
              <a:t>Parks</a:t>
            </a:r>
          </a:p>
          <a:p>
            <a:pPr lvl="1">
              <a:buSzPct val="55000"/>
              <a:buFont typeface="Courier New" charset="0"/>
              <a:buChar char="o"/>
            </a:pPr>
            <a:r>
              <a:rPr lang="en-US" sz="2000" dirty="0" smtClean="0"/>
              <a:t>ICB members</a:t>
            </a:r>
          </a:p>
          <a:p>
            <a:pPr lvl="1">
              <a:buSzPct val="55000"/>
              <a:buFont typeface="Courier New" charset="0"/>
              <a:buChar char="o"/>
            </a:pPr>
            <a:r>
              <a:rPr lang="mr-IN" sz="2000" dirty="0" smtClean="0"/>
              <a:t>……</a:t>
            </a:r>
            <a:endParaRPr lang="en-US" sz="2000" dirty="0"/>
          </a:p>
          <a:p>
            <a:pPr>
              <a:buFont typeface="Wingdings" charset="2"/>
              <a:buChar char="Ø"/>
            </a:pPr>
            <a:r>
              <a:rPr lang="en-US" sz="2400" dirty="0"/>
              <a:t> </a:t>
            </a:r>
            <a:r>
              <a:rPr lang="en-US" sz="2400" dirty="0" smtClean="0"/>
              <a:t> </a:t>
            </a:r>
            <a:r>
              <a:rPr lang="en-US" sz="2400" dirty="0"/>
              <a:t>W</a:t>
            </a:r>
            <a:r>
              <a:rPr lang="en-US" sz="2400" dirty="0" smtClean="0"/>
              <a:t>hen </a:t>
            </a:r>
            <a:r>
              <a:rPr lang="en-US" sz="2400" dirty="0"/>
              <a:t>a response if put down in writing, it means we are speaking for all of them when that may or may not be the case. </a:t>
            </a:r>
            <a:endParaRPr lang="en-US" sz="2400" dirty="0" smtClean="0"/>
          </a:p>
        </p:txBody>
      </p:sp>
    </p:spTree>
    <p:extLst>
      <p:ext uri="{BB962C8B-B14F-4D97-AF65-F5344CB8AC3E}">
        <p14:creationId xmlns:p14="http://schemas.microsoft.com/office/powerpoint/2010/main" val="1749377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1850" y="961589"/>
            <a:ext cx="10515600" cy="2852737"/>
          </a:xfrm>
        </p:spPr>
        <p:txBody>
          <a:bodyPr/>
          <a:lstStyle/>
          <a:p>
            <a:pPr algn="ctr"/>
            <a:r>
              <a:rPr lang="en-US" dirty="0" smtClean="0"/>
              <a:t>Questions?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1226690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1729</TotalTime>
  <Words>1174</Words>
  <Application>Microsoft Macintosh PowerPoint</Application>
  <PresentationFormat>Widescreen</PresentationFormat>
  <Paragraphs>156</Paragraphs>
  <Slides>16</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Courier New</vt:lpstr>
      <vt:lpstr>Mangal</vt:lpstr>
      <vt:lpstr>Wingdings</vt:lpstr>
      <vt:lpstr>宋体</vt:lpstr>
      <vt:lpstr>Retrospect</vt:lpstr>
      <vt:lpstr>Use of Social Media for the Montgomery County,  Office of Community Use of Public Facilities (CUPF)</vt:lpstr>
      <vt:lpstr>Introduction</vt:lpstr>
      <vt:lpstr>The Role of CUPF</vt:lpstr>
      <vt:lpstr>Need for Social Media</vt:lpstr>
      <vt:lpstr>Research Questions</vt:lpstr>
      <vt:lpstr>Methodology</vt:lpstr>
      <vt:lpstr>Findings</vt:lpstr>
      <vt:lpstr>Social Media Platforms to Use</vt:lpstr>
      <vt:lpstr>Staff Designation Options</vt:lpstr>
      <vt:lpstr>Time Needed</vt:lpstr>
      <vt:lpstr>Performance Improvement</vt:lpstr>
      <vt:lpstr>Respond to Inquiries</vt:lpstr>
      <vt:lpstr>Challenges</vt:lpstr>
      <vt:lpstr>Public Comments on Social Media</vt:lpstr>
      <vt:lpstr>Whom Are We Speaking for?</vt:lpstr>
      <vt:lpstr>Questions?</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Use for the Montgomery County, Office of Community Use of Public Facilities</dc:title>
  <dc:creator>Qianye Yang</dc:creator>
  <cp:lastModifiedBy>Qianye Yang</cp:lastModifiedBy>
  <cp:revision>337</cp:revision>
  <dcterms:created xsi:type="dcterms:W3CDTF">2017-05-15T01:09:34Z</dcterms:created>
  <dcterms:modified xsi:type="dcterms:W3CDTF">2017-05-16T17:42:24Z</dcterms:modified>
</cp:coreProperties>
</file>